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607" r:id="rId2"/>
    <p:sldId id="608" r:id="rId3"/>
    <p:sldId id="641" r:id="rId4"/>
    <p:sldId id="611" r:id="rId5"/>
    <p:sldId id="612" r:id="rId6"/>
    <p:sldId id="642" r:id="rId7"/>
    <p:sldId id="613" r:id="rId8"/>
    <p:sldId id="614" r:id="rId9"/>
    <p:sldId id="643" r:id="rId10"/>
    <p:sldId id="615" r:id="rId11"/>
    <p:sldId id="616" r:id="rId12"/>
    <p:sldId id="645" r:id="rId13"/>
    <p:sldId id="617" r:id="rId14"/>
    <p:sldId id="618" r:id="rId15"/>
    <p:sldId id="644" r:id="rId16"/>
    <p:sldId id="646" r:id="rId17"/>
    <p:sldId id="647" r:id="rId18"/>
    <p:sldId id="619" r:id="rId19"/>
    <p:sldId id="621" r:id="rId20"/>
    <p:sldId id="620" r:id="rId21"/>
    <p:sldId id="622" r:id="rId22"/>
    <p:sldId id="623" r:id="rId23"/>
    <p:sldId id="624" r:id="rId24"/>
    <p:sldId id="625" r:id="rId25"/>
    <p:sldId id="628" r:id="rId26"/>
    <p:sldId id="626" r:id="rId27"/>
    <p:sldId id="627" r:id="rId28"/>
    <p:sldId id="640" r:id="rId29"/>
    <p:sldId id="648" r:id="rId30"/>
    <p:sldId id="649" r:id="rId31"/>
    <p:sldId id="629" r:id="rId32"/>
    <p:sldId id="631" r:id="rId33"/>
    <p:sldId id="630" r:id="rId34"/>
    <p:sldId id="632" r:id="rId35"/>
    <p:sldId id="633" r:id="rId36"/>
    <p:sldId id="650" r:id="rId37"/>
    <p:sldId id="609" r:id="rId38"/>
    <p:sldId id="637" r:id="rId39"/>
    <p:sldId id="63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52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526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4ACFD-7A7C-47DE-BDB0-03582906FB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7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01</a:t>
            </a:r>
            <a:r>
              <a:rPr lang="zh-TW" altLang="en-US" dirty="0"/>
              <a:t>章　常見的資料結構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033200A-9810-E845-8C83-63AEBA31215F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09A46A4-C24C-A048-906A-E79051E01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佇列</a:t>
            </a:r>
            <a:r>
              <a:rPr lang="zh-TW" altLang="en-US" dirty="0"/>
              <a:t>（</a:t>
            </a:r>
            <a:r>
              <a:rPr lang="en" altLang="zh-TW" dirty="0"/>
              <a:t>Queue</a:t>
            </a:r>
            <a:r>
              <a:rPr lang="zh-TW" altLang="en" dirty="0"/>
              <a:t>）</a:t>
            </a:r>
            <a:r>
              <a:rPr lang="zh-TW" altLang="en-US" dirty="0"/>
              <a:t>是一種符合</a:t>
            </a:r>
            <a:r>
              <a:rPr lang="zh-TW" altLang="en-US" dirty="0">
                <a:solidFill>
                  <a:srgbClr val="FF0000"/>
                </a:solidFill>
              </a:rPr>
              <a:t>先進先出</a:t>
            </a:r>
            <a:r>
              <a:rPr lang="zh-TW" altLang="en-US" dirty="0"/>
              <a:t>原則的資料結構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2467807-71FC-8B43-A01F-6C893A44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888025"/>
            <a:ext cx="7835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佇列的運作原理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加入</a:t>
            </a:r>
            <a:r>
              <a:rPr lang="zh-TW" altLang="en-US" dirty="0"/>
              <a:t>（</a:t>
            </a:r>
            <a:r>
              <a:rPr lang="en" altLang="zh-TW" dirty="0"/>
              <a:t>Enqueue</a:t>
            </a:r>
            <a:r>
              <a:rPr lang="zh-TW" altLang="en" dirty="0"/>
              <a:t>）</a:t>
            </a:r>
            <a:r>
              <a:rPr lang="zh-TW" altLang="en-US" dirty="0"/>
              <a:t>：從最尾端放入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移除</a:t>
            </a:r>
            <a:r>
              <a:rPr lang="zh-TW" altLang="en-US" dirty="0"/>
              <a:t>（</a:t>
            </a:r>
            <a:r>
              <a:rPr lang="en" altLang="zh-TW" dirty="0"/>
              <a:t>Dequeue</a:t>
            </a:r>
            <a:r>
              <a:rPr lang="zh-TW" altLang="en" dirty="0"/>
              <a:t>）</a:t>
            </a:r>
            <a:r>
              <a:rPr lang="zh-TW" altLang="en-US" dirty="0"/>
              <a:t>：從最前端拿取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8F46C04-B0A0-D843-A1A3-3AB8E65C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0"/>
            <a:ext cx="6705600" cy="33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D490C87-4D09-5849-8D21-D10301F6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B6BBCFC5-AABB-E041-A9CF-1FDB5C58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57216"/>
            <a:ext cx="8534400" cy="5132629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B35B3AA3-3832-2144-B731-D1D474BA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76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1AACD091-7D9B-6347-8E04-39C8F0220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718" y="638856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335C096A-B89B-944D-B5A6-4574CD638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472" y="520129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785728F3-508A-884B-AC20-81A619AC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472" y="550838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6DA1A4D4-103F-2C4A-93B1-9B14F937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將物件串接在一起，方便增加或移除物件的方式，就是</a:t>
            </a:r>
            <a:r>
              <a:rPr lang="zh-TW" altLang="en-US" dirty="0">
                <a:solidFill>
                  <a:srgbClr val="FF0000"/>
                </a:solidFill>
              </a:rPr>
              <a:t>鏈結串列</a:t>
            </a:r>
            <a:r>
              <a:rPr lang="zh-TW" altLang="en-US" dirty="0"/>
              <a:t>（</a:t>
            </a:r>
            <a:r>
              <a:rPr lang="en" altLang="zh-TW" dirty="0"/>
              <a:t>Linked List</a:t>
            </a:r>
            <a:r>
              <a:rPr lang="zh-TW" altLang="en" dirty="0"/>
              <a:t>）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034C14B-EF39-F042-A671-12CB6BFC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8" y="3715232"/>
            <a:ext cx="8651132" cy="20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鏈結串列的運作原理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插入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刪除</a:t>
            </a:r>
            <a:r>
              <a:rPr lang="zh-TW" altLang="en-US" dirty="0"/>
              <a:t>節點，就像火車可以依需求增加或減少車廂數量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833E622-A097-A240-8782-E0C9BED9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2743200"/>
            <a:ext cx="7924800" cy="35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D818665-1D36-7943-9A5A-7F96EE34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657665F-5245-2D4B-BEF9-BE4E2950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4133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291F66C1-AF33-B542-8EDA-1013DBD6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99" y="2279911"/>
            <a:ext cx="4090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 smtClean="0">
                <a:solidFill>
                  <a:srgbClr val="CC0000"/>
                </a:solidFill>
                <a:ea typeface="標楷體" panose="02010601000101010101" pitchFamily="2" charset="-120"/>
              </a:rPr>
              <a:t> Ａ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A00BBA4-2986-684B-ADC8-5E2CC56F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4" y="1295400"/>
            <a:ext cx="523881" cy="496639"/>
          </a:xfrm>
          <a:prstGeom prst="rect">
            <a:avLst/>
          </a:prstGeom>
        </p:spPr>
      </p:pic>
      <p:sp>
        <p:nvSpPr>
          <p:cNvPr id="9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AABD06EA-20CD-ED46-B4E4-E31A4FE4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45" y="2244612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9BA95371-0B46-624B-8900-587FF812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99" y="2895600"/>
            <a:ext cx="4090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 smtClean="0">
                <a:solidFill>
                  <a:srgbClr val="CC0000"/>
                </a:solidFill>
                <a:ea typeface="標楷體" panose="02010601000101010101" pitchFamily="2" charset="-120"/>
              </a:rPr>
              <a:t> Ｃ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AABD06EA-20CD-ED46-B4E4-E31A4FE4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45" y="2895600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36169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6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C17B328-FF32-CE4E-A7F3-A330698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1CABB9D-11F3-214C-AFBC-123141ED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240"/>
            <a:ext cx="9144000" cy="369352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2A8AC1CE-9384-B244-9022-8E722F6A1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2496946A-4652-0247-9CD8-BFDEF30BD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795" y="5437622"/>
            <a:ext cx="1354802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A514452C-583B-B640-8C44-0D47ACEE3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002" y="435387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109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EA7C6BCC-B204-4744-AF7B-06513C68F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168" y="438144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5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="" xmlns:a16="http://schemas.microsoft.com/office/drawing/2014/main" id="{932379C9-44DF-FC44-9871-3E0184A5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="" xmlns:a16="http://schemas.microsoft.com/office/drawing/2014/main" id="{2ED66038-8F40-E64D-A3B6-845EE753D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3527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="" xmlns:a16="http://schemas.microsoft.com/office/drawing/2014/main" id="{C3394306-4E48-964D-90A4-968DE912A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="" xmlns:a16="http://schemas.microsoft.com/office/drawing/2014/main" id="{3F3F843A-2630-054E-A741-A4AF2D928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3" name="Text Box 17">
            <a:extLst>
              <a:ext uri="{FF2B5EF4-FFF2-40B4-BE49-F238E27FC236}">
                <a16:creationId xmlns="" xmlns:a16="http://schemas.microsoft.com/office/drawing/2014/main" id="{98F82263-B2D8-2E43-A0D5-0AE5FB54E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527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="" xmlns:a16="http://schemas.microsoft.com/office/drawing/2014/main" id="{376297A1-0204-DA48-8CF7-855404365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="" xmlns:a16="http://schemas.microsoft.com/office/drawing/2014/main" id="{563F3947-1301-0A46-832F-0B84F107F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="" xmlns:a16="http://schemas.microsoft.com/office/drawing/2014/main" id="{D15F3B34-6A14-174D-A9F8-EFB5DB679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352799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109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="" xmlns:a16="http://schemas.microsoft.com/office/drawing/2014/main" id="{6A8B02D8-E01D-004B-8BBA-18AF365BC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2596" y="33528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０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="" xmlns:a16="http://schemas.microsoft.com/office/drawing/2014/main" id="{56727C0F-B90E-A64F-9CBA-D26631B8E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196" y="33528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5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F51E375F-1532-5B48-BB9B-2907A38F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F918226-0528-FF41-B438-093D6878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r>
              <a:rPr lang="en-US" altLang="zh-TW" dirty="0"/>
              <a:t>-</a:t>
            </a:r>
            <a:r>
              <a:rPr lang="zh-TW" altLang="en-US" dirty="0"/>
              <a:t>樹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011846B-52EE-A841-8B54-35E8CA30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924800" cy="5025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24BA598-345D-CD42-BA77-4DDA1E82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r>
              <a:rPr lang="en-US" altLang="zh-TW" dirty="0"/>
              <a:t>-</a:t>
            </a:r>
            <a:r>
              <a:rPr lang="zh-TW" altLang="en-US" dirty="0"/>
              <a:t>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樹</a:t>
            </a:r>
            <a:r>
              <a:rPr lang="zh-TW" altLang="en-US" dirty="0"/>
              <a:t>（</a:t>
            </a:r>
            <a:r>
              <a:rPr lang="en" altLang="zh-TW" dirty="0"/>
              <a:t>Tree</a:t>
            </a:r>
            <a:r>
              <a:rPr lang="zh-TW" altLang="en" dirty="0"/>
              <a:t>）</a:t>
            </a:r>
            <a:r>
              <a:rPr lang="zh-TW" altLang="en-US" dirty="0"/>
              <a:t>是一種形狀類似樹木枝幹的資料結構（圖</a:t>
            </a:r>
            <a:r>
              <a:rPr lang="en-US" altLang="zh-TW" dirty="0"/>
              <a:t>1-15</a:t>
            </a:r>
            <a:r>
              <a:rPr lang="zh-TW" altLang="en-US" dirty="0"/>
              <a:t>），由節點（</a:t>
            </a:r>
            <a:r>
              <a:rPr lang="en" altLang="zh-TW" dirty="0"/>
              <a:t>Node</a:t>
            </a:r>
            <a:r>
              <a:rPr lang="zh-TW" altLang="en" dirty="0"/>
              <a:t>）</a:t>
            </a:r>
            <a:r>
              <a:rPr lang="zh-TW" altLang="en-US" dirty="0"/>
              <a:t>與分支（</a:t>
            </a:r>
            <a:r>
              <a:rPr lang="en" altLang="zh-TW" dirty="0"/>
              <a:t>Branch</a:t>
            </a:r>
            <a:r>
              <a:rPr lang="zh-TW" altLang="en" dirty="0"/>
              <a:t>）</a:t>
            </a:r>
            <a:r>
              <a:rPr lang="zh-TW" altLang="en-US" dirty="0"/>
              <a:t>組成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BE01D5-047F-4447-9E36-99877F2E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31" y="2971800"/>
            <a:ext cx="6728138" cy="35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1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賽程表是典型的樹狀結構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EAF18CB0-47FE-D647-B492-E66EC68445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33078"/>
            <a:ext cx="8153400" cy="35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1-1</a:t>
            </a:r>
            <a:r>
              <a:rPr lang="zh-TW" altLang="en-US" dirty="0"/>
              <a:t>　資料結構簡介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="" xmlns:a16="http://schemas.microsoft.com/office/drawing/2014/main" id="{155767FA-62B5-4240-9756-EF242860CE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將資料依照一定規律存放的方法，就稱為</a:t>
            </a:r>
            <a:r>
              <a:rPr lang="zh-TW" altLang="en-US" dirty="0">
                <a:solidFill>
                  <a:srgbClr val="FF0000"/>
                </a:solidFill>
              </a:rPr>
              <a:t>資料結構</a:t>
            </a:r>
            <a:r>
              <a:rPr lang="zh-TW" altLang="en-US" dirty="0"/>
              <a:t>（</a:t>
            </a:r>
            <a:r>
              <a:rPr lang="en" altLang="zh-TW" dirty="0"/>
              <a:t>Data</a:t>
            </a:r>
            <a:r>
              <a:rPr lang="zh-TW" altLang="en-US" dirty="0"/>
              <a:t> </a:t>
            </a:r>
            <a:r>
              <a:rPr lang="en" altLang="zh-TW" dirty="0"/>
              <a:t>Structure</a:t>
            </a:r>
            <a:r>
              <a:rPr lang="zh-TW" altLang="en" dirty="0"/>
              <a:t>）</a:t>
            </a:r>
            <a:endParaRPr lang="en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B8EA08C-2844-AC4A-9DEA-4325B558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43200"/>
            <a:ext cx="5791200" cy="35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電腦的資料夾結構是屬於樹狀結構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EEDAF2C5-429B-564E-9015-765837253F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54258" y="1412875"/>
            <a:ext cx="567043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3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二元樹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二元樹</a:t>
            </a:r>
            <a:r>
              <a:rPr lang="zh-TW" altLang="en-US" dirty="0"/>
              <a:t>（</a:t>
            </a:r>
            <a:r>
              <a:rPr lang="en" altLang="zh-TW" dirty="0"/>
              <a:t>Binary Tree</a:t>
            </a:r>
            <a:r>
              <a:rPr lang="zh-TW" altLang="en" dirty="0"/>
              <a:t>）</a:t>
            </a:r>
            <a:r>
              <a:rPr lang="zh-TW" altLang="en-US" dirty="0"/>
              <a:t>是指每個節點最多只有兩個子節點的樹狀結構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611DDE68-0D39-2341-A655-F7708963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25" y="2450610"/>
            <a:ext cx="4274350" cy="42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8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二元搜尋樹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二元搜尋樹</a:t>
            </a:r>
            <a:r>
              <a:rPr lang="zh-TW" altLang="en-US" dirty="0"/>
              <a:t>（</a:t>
            </a:r>
            <a:r>
              <a:rPr lang="en" altLang="zh-TW" dirty="0"/>
              <a:t>Binary Search Tree</a:t>
            </a:r>
            <a:r>
              <a:rPr lang="zh-TW" altLang="en" dirty="0"/>
              <a:t>）</a:t>
            </a:r>
            <a:r>
              <a:rPr lang="zh-TW" altLang="en-US" dirty="0"/>
              <a:t>是一種專門用來搜尋的樹狀結構</a:t>
            </a:r>
            <a:endParaRPr lang="en-US" altLang="zh-TW" dirty="0"/>
          </a:p>
          <a:p>
            <a:pPr lvl="1"/>
            <a:r>
              <a:rPr lang="zh-TW" altLang="en-US" dirty="0"/>
              <a:t>樹中每個節點的數值，都比其右子樹裡所有節點的數值小，同時也比其左子樹裡所有節點的數值大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98AC513-073E-1D4E-B1BB-F29E277C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96" y="3647280"/>
            <a:ext cx="3575304" cy="27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在二元搜尋樹中搜尋目標值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806952" cy="482453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2000" dirty="0"/>
              <a:t>尋找目標值</a:t>
            </a:r>
            <a:r>
              <a:rPr lang="en-US" altLang="zh-TW" sz="2000" dirty="0"/>
              <a:t>17</a:t>
            </a:r>
            <a:r>
              <a:rPr lang="zh-TW" altLang="en-US" sz="2000" dirty="0"/>
              <a:t>時，比較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「是否</a:t>
            </a:r>
            <a:r>
              <a:rPr lang="en-US" altLang="zh-TW" sz="2000" dirty="0"/>
              <a:t>17=20</a:t>
            </a:r>
            <a:r>
              <a:rPr lang="zh-TW" altLang="en-US" sz="2000" dirty="0"/>
              <a:t>」、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「是否</a:t>
            </a:r>
            <a:r>
              <a:rPr lang="en-US" altLang="zh-TW" sz="2000" dirty="0"/>
              <a:t>17=15</a:t>
            </a:r>
            <a:r>
              <a:rPr lang="zh-TW" altLang="en-US" sz="2000" dirty="0"/>
              <a:t>」及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「是否</a:t>
            </a:r>
            <a:r>
              <a:rPr lang="en-US" altLang="zh-TW" sz="2000" dirty="0"/>
              <a:t>17=17</a:t>
            </a:r>
            <a:r>
              <a:rPr lang="zh-TW" altLang="en-US" sz="2000" dirty="0"/>
              <a:t>」</a:t>
            </a:r>
            <a:endParaRPr lang="en-US" altLang="zh-TW" sz="2000" dirty="0"/>
          </a:p>
          <a:p>
            <a:pPr algn="l"/>
            <a:r>
              <a:rPr lang="zh-TW" altLang="en-US" sz="2000" dirty="0"/>
              <a:t>共比較</a:t>
            </a:r>
            <a:r>
              <a:rPr lang="en-US" altLang="zh-TW" sz="2000" dirty="0"/>
              <a:t>3</a:t>
            </a:r>
            <a:r>
              <a:rPr lang="zh-TW" altLang="en-US" sz="2000" dirty="0"/>
              <a:t>次</a:t>
            </a:r>
          </a:p>
          <a:p>
            <a:endParaRPr kumimoji="1" lang="zh-TW" altLang="en-US" sz="20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="" xmlns:a16="http://schemas.microsoft.com/office/drawing/2014/main" id="{CF010D61-56A4-7F49-B9D5-21E62FEE8FBE}"/>
              </a:ext>
            </a:extLst>
          </p:cNvPr>
          <p:cNvSpPr txBox="1">
            <a:spLocks/>
          </p:cNvSpPr>
          <p:nvPr/>
        </p:nvSpPr>
        <p:spPr>
          <a:xfrm>
            <a:off x="4513664" y="1446643"/>
            <a:ext cx="3806952" cy="4824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>
            <a:norm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尋找目標值</a:t>
            </a:r>
            <a:r>
              <a:rPr lang="en-US" altLang="zh-TW" sz="2000" dirty="0"/>
              <a:t>25</a:t>
            </a:r>
            <a:r>
              <a:rPr lang="zh-TW" altLang="en-US" sz="2000" dirty="0"/>
              <a:t>時，比較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</a:t>
            </a:r>
            <a:r>
              <a:rPr lang="zh-TW" altLang="en-US" sz="2000" dirty="0" smtClean="0"/>
              <a:t>是否</a:t>
            </a:r>
            <a:r>
              <a:rPr lang="en-US" altLang="zh-TW" sz="2000" dirty="0" smtClean="0"/>
              <a:t>25=20</a:t>
            </a:r>
            <a:r>
              <a:rPr lang="zh-TW" altLang="en-US" sz="2000" dirty="0"/>
              <a:t>」及</a:t>
            </a:r>
            <a:endParaRPr lang="en-US" altLang="zh-TW" sz="2000" dirty="0"/>
          </a:p>
          <a:p>
            <a:pPr marL="0" indent="0" algn="l">
              <a:buNone/>
            </a:pPr>
            <a:r>
              <a:rPr lang="zh-TW" altLang="en-US" sz="2000" dirty="0"/>
              <a:t>「是否</a:t>
            </a:r>
            <a:r>
              <a:rPr lang="en-US" altLang="zh-TW" sz="2000" dirty="0" smtClean="0"/>
              <a:t>25=30</a:t>
            </a:r>
            <a:r>
              <a:rPr lang="zh-TW" altLang="en-US" sz="2000"/>
              <a:t> 」 ，</a:t>
            </a:r>
            <a:endParaRPr lang="en-US" altLang="zh-TW" sz="2000" dirty="0"/>
          </a:p>
          <a:p>
            <a:pPr algn="l"/>
            <a:r>
              <a:rPr lang="zh-TW" altLang="en-US" sz="2000" dirty="0"/>
              <a:t>共比較</a:t>
            </a:r>
            <a:r>
              <a:rPr lang="en-US" altLang="zh-TW" sz="2000" dirty="0"/>
              <a:t>2</a:t>
            </a:r>
            <a:r>
              <a:rPr lang="zh-TW" altLang="en-US" sz="2000" dirty="0"/>
              <a:t>次</a:t>
            </a:r>
          </a:p>
          <a:p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807A10B-9697-B84F-A44C-E65EE57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21" y="3326694"/>
            <a:ext cx="7958358" cy="35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前中後序走訪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走訪</a:t>
            </a:r>
            <a:r>
              <a:rPr lang="zh-TW" altLang="en-US" dirty="0"/>
              <a:t>：拜訪樹上的每一個節點</a:t>
            </a:r>
            <a:endParaRPr lang="en-US" altLang="zh-TW" dirty="0"/>
          </a:p>
          <a:p>
            <a:pPr lvl="1"/>
            <a:r>
              <a:rPr lang="zh-TW" altLang="en-US" dirty="0"/>
              <a:t>分為前序走訪、中序走訪與後序走訪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18D2493-596F-0B47-81BC-82505C24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71644"/>
            <a:ext cx="7010400" cy="33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6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87A867CB-0BC7-C947-907C-7C5605C964B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8165" y="1412875"/>
            <a:ext cx="656262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67B471AF-5472-6E4E-9ABD-D9C53825F1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7600" y="1412875"/>
            <a:ext cx="70637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後序走訪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56B5E155-0380-7C4B-A7C8-3B43AA41B2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8865" y="1412875"/>
            <a:ext cx="684121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C37660-102E-964D-9A97-498EF52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D9B3E9D-62F9-5047-86EA-C1D8296656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90319" y="1412875"/>
            <a:ext cx="659831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7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F5B417-F0BC-B448-9935-4A5CC8D7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1379134-3F77-6945-87F2-7E23254A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999"/>
            <a:ext cx="9144000" cy="3430002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AC7C38E0-1B4E-964F-AC09-568646B9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48000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2ED0D41A-6ACB-EF4D-8E9E-754854CD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740096"/>
            <a:ext cx="11430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BFE0EF5A-8D0C-9040-8F9A-E8227AABD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339" y="4427369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CC0000"/>
                </a:solidFill>
                <a:ea typeface="標楷體" panose="02010601000101010101" pitchFamily="2" charset="-120"/>
              </a:rPr>
              <a:t>2, 17, 31, 37, 49, 56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7EEE557-7258-7047-B4B9-AE7BE537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DE41C4-7B93-354C-AE77-0C27620E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9CF0F21-FE27-0F45-B8CF-FBB2DBC0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88940"/>
            <a:ext cx="7467600" cy="5454103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E91C347F-B138-5547-98EE-E6E34E80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011" y="6433591"/>
            <a:ext cx="10823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可以用陣列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6DE0D612-054C-274C-B531-899FAEBAA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10" y="6451371"/>
            <a:ext cx="1255789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BF8A5AF4-265D-5744-BEFA-CD23E36D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9A95CF-E332-3C4A-AE61-5409A290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r>
              <a:rPr lang="en-US" altLang="zh-TW" dirty="0"/>
              <a:t>-</a:t>
            </a:r>
            <a:r>
              <a:rPr lang="zh-TW" altLang="en-US" dirty="0"/>
              <a:t>圖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B942ED0-1C07-EF41-9A29-9A5C6AEEE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69281"/>
            <a:ext cx="6889955" cy="5495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C805ACD-6ADB-FF43-8E12-85521E91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r>
              <a:rPr lang="en-US" altLang="zh-TW" dirty="0"/>
              <a:t>-</a:t>
            </a:r>
            <a:r>
              <a:rPr lang="zh-TW" altLang="en-US" dirty="0"/>
              <a:t>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zh-TW" altLang="en" dirty="0"/>
              <a:t>（</a:t>
            </a:r>
            <a:r>
              <a:rPr lang="en" altLang="zh-TW" dirty="0"/>
              <a:t>Graph</a:t>
            </a:r>
            <a:r>
              <a:rPr lang="zh-TW" altLang="en" dirty="0"/>
              <a:t>）</a:t>
            </a:r>
            <a:r>
              <a:rPr lang="zh-TW" altLang="en-US" dirty="0"/>
              <a:t>：由數個</a:t>
            </a:r>
            <a:r>
              <a:rPr lang="zh-TW" altLang="en-US" dirty="0">
                <a:solidFill>
                  <a:srgbClr val="FF0000"/>
                </a:solidFill>
              </a:rPr>
              <a:t>節點</a:t>
            </a:r>
            <a:r>
              <a:rPr lang="zh-TW" altLang="en-US" dirty="0"/>
              <a:t>（</a:t>
            </a:r>
            <a:r>
              <a:rPr lang="en" altLang="zh-TW" dirty="0"/>
              <a:t>Vertex</a:t>
            </a:r>
            <a:r>
              <a:rPr lang="zh-TW" altLang="en" dirty="0"/>
              <a:t>），</a:t>
            </a:r>
            <a:r>
              <a:rPr lang="zh-TW" altLang="en-US" dirty="0"/>
              <a:t>以及連接著這些節點的</a:t>
            </a:r>
            <a:r>
              <a:rPr lang="zh-TW" altLang="en-US" dirty="0">
                <a:solidFill>
                  <a:srgbClr val="FF0000"/>
                </a:solidFill>
              </a:rPr>
              <a:t>邊</a:t>
            </a:r>
            <a:r>
              <a:rPr lang="zh-TW" altLang="en-US" dirty="0"/>
              <a:t>（</a:t>
            </a:r>
            <a:r>
              <a:rPr lang="en" altLang="zh-TW" dirty="0"/>
              <a:t>Edge</a:t>
            </a:r>
            <a:r>
              <a:rPr lang="zh-TW" altLang="en" dirty="0"/>
              <a:t>）</a:t>
            </a:r>
            <a:r>
              <a:rPr lang="zh-TW" altLang="en-US" dirty="0"/>
              <a:t>所組成的資料結構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4AE1501-223A-524A-B6A9-F3254A4A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3218349"/>
            <a:ext cx="5867400" cy="30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1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無向圖（</a:t>
            </a:r>
            <a:r>
              <a:rPr lang="en" altLang="zh-TW" dirty="0"/>
              <a:t>Undirected Graph</a:t>
            </a:r>
            <a:r>
              <a:rPr lang="zh-TW" altLang="en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無向圖的邊沒有方向性</a:t>
            </a:r>
            <a:endParaRPr lang="en-US" altLang="zh-TW" dirty="0"/>
          </a:p>
          <a:p>
            <a:r>
              <a:rPr lang="en" altLang="zh-TW" dirty="0"/>
              <a:t>Facebook</a:t>
            </a:r>
            <a:r>
              <a:rPr lang="zh-TW" altLang="en-US" dirty="0"/>
              <a:t>的好友機制中，成為好友後就可以看到彼此的貼文</a:t>
            </a:r>
          </a:p>
          <a:p>
            <a:endParaRPr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9B96204-F070-854A-A491-44EAC4F4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163120"/>
            <a:ext cx="8153400" cy="35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0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有向圖（</a:t>
            </a:r>
            <a:r>
              <a:rPr lang="en" altLang="zh-TW" dirty="0"/>
              <a:t>Directed Graph</a:t>
            </a:r>
            <a:r>
              <a:rPr lang="zh-TW" altLang="en" dirty="0"/>
              <a:t>）</a:t>
            </a:r>
            <a:r>
              <a:rPr lang="en-US" altLang="zh-TW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有向圖的邊有方向性</a:t>
            </a:r>
          </a:p>
          <a:p>
            <a:r>
              <a:rPr lang="en" altLang="zh-TW" dirty="0"/>
              <a:t>Instagram</a:t>
            </a:r>
            <a:r>
              <a:rPr lang="zh-TW" altLang="en-US" dirty="0"/>
              <a:t>需要追蹤對方才能看到對方的貼文，就算被追蹤，也看不到追蹤者的貼文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E111E70-711A-5044-AFDC-FB40FF8B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24200"/>
            <a:ext cx="7241370" cy="36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6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圖的表示法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圖這種資料結構主要用來描述節點與節點之間的關係。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7AABB23-47CD-3643-89C0-7332AC26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5329"/>
            <a:ext cx="7239000" cy="38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相鄰矩陣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相鄰矩陣</a:t>
            </a:r>
            <a:r>
              <a:rPr lang="zh-TW" altLang="en-US" dirty="0"/>
              <a:t>（</a:t>
            </a:r>
            <a:r>
              <a:rPr lang="en" altLang="zh-TW" dirty="0"/>
              <a:t>Adjacency Matrix</a:t>
            </a:r>
            <a:r>
              <a:rPr lang="zh-TW" altLang="en" dirty="0"/>
              <a:t>）</a:t>
            </a:r>
            <a:r>
              <a:rPr lang="zh-TW" altLang="en-US" dirty="0"/>
              <a:t>：兩兩節點間如果有邊連接，則相鄰矩陣（屬於二維陣列）中對應的元素就是</a:t>
            </a:r>
            <a:r>
              <a:rPr lang="en-US" altLang="zh-TW" dirty="0"/>
              <a:t>1</a:t>
            </a:r>
            <a:r>
              <a:rPr lang="zh-TW" altLang="en-US" dirty="0"/>
              <a:t>，反之則為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F210AB7-8F19-7849-89E4-F5FB56FF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0278"/>
            <a:ext cx="5486400" cy="39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2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1C09002-23AB-E44A-A608-00B6E1BF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6DF30479-5C7C-DA40-A2D3-8AD7AA6A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7" y="1371600"/>
            <a:ext cx="8312549" cy="502920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572DCB3C-9C4A-AB4E-A4D6-1BA1B1F4B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133600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B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42068B19-A205-0A4E-B0F9-F4903A6EB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910" y="631183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3BD8CDB9-6775-C644-9178-A4C36CEE4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392" y="272467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6BC0D340-CBED-674F-B109-C763FC3F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C9D8823D-E4F4-3047-8584-DC2DF96E902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00200"/>
            <a:ext cx="8153400" cy="38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C1DB4D3F-7AB9-0943-8DAE-8E85A8FC1C0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371600"/>
            <a:ext cx="6019800" cy="36334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E0245A2-C017-0D42-AED2-F39893B6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18"/>
          <a:stretch/>
        </p:blipFill>
        <p:spPr>
          <a:xfrm>
            <a:off x="612648" y="5181600"/>
            <a:ext cx="5940441" cy="11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21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F0705063-0DBD-3C4D-951A-622913B386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45200"/>
          <a:stretch/>
        </p:blipFill>
        <p:spPr>
          <a:xfrm>
            <a:off x="304800" y="2057400"/>
            <a:ext cx="8153400" cy="19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將同類型資料連續的放在一起，這種資料結構稱為</a:t>
            </a:r>
            <a:r>
              <a:rPr lang="zh-TW" altLang="en-US" dirty="0">
                <a:solidFill>
                  <a:srgbClr val="FF0000"/>
                </a:solidFill>
              </a:rPr>
              <a:t>陣列</a:t>
            </a:r>
            <a:r>
              <a:rPr lang="zh-TW" altLang="en-US" dirty="0"/>
              <a:t>（</a:t>
            </a:r>
            <a:r>
              <a:rPr lang="en" altLang="zh-TW" dirty="0"/>
              <a:t>Array</a:t>
            </a:r>
            <a:r>
              <a:rPr lang="zh-TW" altLang="en" dirty="0"/>
              <a:t>）</a:t>
            </a:r>
          </a:p>
          <a:p>
            <a:r>
              <a:rPr lang="zh-TW" altLang="en-US" dirty="0"/>
              <a:t>例如：索引</a:t>
            </a:r>
            <a:r>
              <a:rPr lang="en-US" altLang="zh-TW" dirty="0"/>
              <a:t>0</a:t>
            </a:r>
            <a:r>
              <a:rPr lang="zh-TW" altLang="en-US" dirty="0"/>
              <a:t>可以取得數字</a:t>
            </a:r>
            <a:r>
              <a:rPr lang="en-US" altLang="zh-TW" dirty="0"/>
              <a:t>50</a:t>
            </a:r>
            <a:r>
              <a:rPr lang="zh-TW" altLang="en-US" dirty="0"/>
              <a:t>，這種長條狀的結構就稱為</a:t>
            </a:r>
            <a:r>
              <a:rPr lang="zh-TW" altLang="en-US" dirty="0">
                <a:solidFill>
                  <a:srgbClr val="FF0000"/>
                </a:solidFill>
              </a:rPr>
              <a:t>一維陣列</a:t>
            </a:r>
            <a:r>
              <a:rPr lang="zh-TW" altLang="en-US" dirty="0"/>
              <a:t>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6898FF6-2E3E-544E-8126-D81FC9DE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581400"/>
            <a:ext cx="6324600" cy="25340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F63EEC8-C840-984A-8724-70350F14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620870"/>
            <a:ext cx="2628900" cy="1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二維陣列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透過「一月」、「第</a:t>
            </a:r>
            <a:r>
              <a:rPr lang="en-US" altLang="zh-TW" dirty="0"/>
              <a:t>1</a:t>
            </a:r>
            <a:r>
              <a:rPr lang="zh-TW" altLang="en-US" dirty="0"/>
              <a:t>名」可以取得「獅子」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6840BE4-96A6-934D-95EB-47420690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663490"/>
            <a:ext cx="3047524" cy="11476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AB89823-C14E-1549-B11E-7859A394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49132"/>
            <a:ext cx="6553200" cy="35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91F708B-F3A2-674B-B252-697F943F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BA1FD5F-1562-FF4C-871E-44D50D1A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10" y="1371600"/>
            <a:ext cx="7543800" cy="52839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936B5F8-00FB-0346-B06D-82922620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後進先出</a:t>
            </a:r>
            <a:r>
              <a:rPr lang="zh-TW" altLang="en-US" dirty="0"/>
              <a:t>特性的資料結構稱為</a:t>
            </a:r>
            <a:r>
              <a:rPr lang="zh-TW" altLang="en-US" dirty="0">
                <a:solidFill>
                  <a:srgbClr val="FF0000"/>
                </a:solidFill>
              </a:rPr>
              <a:t>堆疊</a:t>
            </a:r>
            <a:r>
              <a:rPr lang="zh-TW" altLang="en-US" dirty="0"/>
              <a:t>（</a:t>
            </a:r>
            <a:r>
              <a:rPr lang="en" altLang="zh-TW" dirty="0"/>
              <a:t>Stack</a:t>
            </a:r>
            <a:r>
              <a:rPr lang="zh-TW" altLang="en" dirty="0"/>
              <a:t>）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9F81348-B615-354F-86FD-99D57D7A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59" y="2467264"/>
            <a:ext cx="5104823" cy="25823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286B9FE-BEBF-BF47-8D7D-B3D15120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467264"/>
            <a:ext cx="3222011" cy="2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堆疊的運作原理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加入</a:t>
            </a:r>
            <a:r>
              <a:rPr lang="zh-TW" altLang="en-US" dirty="0"/>
              <a:t>（</a:t>
            </a:r>
            <a:r>
              <a:rPr lang="en" altLang="zh-TW" dirty="0"/>
              <a:t>Push</a:t>
            </a:r>
            <a:r>
              <a:rPr lang="zh-TW" altLang="en" dirty="0"/>
              <a:t>）</a:t>
            </a:r>
            <a:r>
              <a:rPr lang="zh-TW" altLang="en-US" dirty="0"/>
              <a:t>就好比把洋芋片裝入罐子內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取出</a:t>
            </a:r>
            <a:r>
              <a:rPr lang="zh-TW" altLang="en-US" dirty="0"/>
              <a:t>（</a:t>
            </a:r>
            <a:r>
              <a:rPr lang="en" altLang="zh-TW" dirty="0"/>
              <a:t>Pop</a:t>
            </a:r>
            <a:r>
              <a:rPr lang="zh-TW" altLang="en" dirty="0"/>
              <a:t>）</a:t>
            </a:r>
            <a:r>
              <a:rPr lang="zh-TW" altLang="en-US" dirty="0"/>
              <a:t>時，從頂端（</a:t>
            </a:r>
            <a:r>
              <a:rPr lang="en" altLang="zh-TW" dirty="0"/>
              <a:t>Top</a:t>
            </a:r>
            <a:r>
              <a:rPr lang="zh-TW" altLang="en" dirty="0"/>
              <a:t>）</a:t>
            </a:r>
            <a:r>
              <a:rPr lang="zh-TW" altLang="en-US" dirty="0"/>
              <a:t>開始拿取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BA0413A-5C3D-5346-97E9-55F54D4D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36" y="2819400"/>
            <a:ext cx="4628424" cy="36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F39A0FE-2891-C54E-AC6D-9E787C42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</a:t>
            </a:r>
            <a:r>
              <a:rPr lang="zh-TW" altLang="en-US" dirty="0"/>
              <a:t>　常見的資料結構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C6E407F-FA12-9A4D-9969-CEB3FF24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831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EEF4C0C-6A27-BC43-96AB-0EB1EF95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13136</TotalTime>
  <Words>627</Words>
  <Application>Microsoft Office PowerPoint</Application>
  <PresentationFormat>如螢幕大小 (4:3)</PresentationFormat>
  <Paragraphs>98</Paragraphs>
  <Slides>39</Slides>
  <Notes>1</Notes>
  <HiddenSlides>15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04E78Sample</vt:lpstr>
      <vt:lpstr>第01章　常見的資料結構</vt:lpstr>
      <vt:lpstr>1-1　資料結構簡介</vt:lpstr>
      <vt:lpstr>1-2　常見的資料結構</vt:lpstr>
      <vt:lpstr>1-2　常見的資料結構</vt:lpstr>
      <vt:lpstr>二維陣列</vt:lpstr>
      <vt:lpstr>1-2　常見的資料結構</vt:lpstr>
      <vt:lpstr>1-2　常見的資料結構</vt:lpstr>
      <vt:lpstr>堆疊的運作原理</vt:lpstr>
      <vt:lpstr>1-2　常見的資料結構</vt:lpstr>
      <vt:lpstr>1-2　常見的資料結構</vt:lpstr>
      <vt:lpstr>佇列的運作原理</vt:lpstr>
      <vt:lpstr>1-2　常見的資料結構</vt:lpstr>
      <vt:lpstr>1-2　常見的資料結構</vt:lpstr>
      <vt:lpstr>鏈結串列的運作原理</vt:lpstr>
      <vt:lpstr>PowerPoint 簡報</vt:lpstr>
      <vt:lpstr>PowerPoint 簡報</vt:lpstr>
      <vt:lpstr>1-2　常見的資料結構-樹</vt:lpstr>
      <vt:lpstr>1-2　常見的資料結構-樹</vt:lpstr>
      <vt:lpstr>賽程表是典型的樹狀結構</vt:lpstr>
      <vt:lpstr>電腦的資料夾結構是屬於樹狀結構</vt:lpstr>
      <vt:lpstr>二元樹</vt:lpstr>
      <vt:lpstr>二元搜尋樹</vt:lpstr>
      <vt:lpstr>在二元搜尋樹中搜尋目標值</vt:lpstr>
      <vt:lpstr>前中後序走訪</vt:lpstr>
      <vt:lpstr>前序走訪</vt:lpstr>
      <vt:lpstr>中序走訪</vt:lpstr>
      <vt:lpstr>後序走訪</vt:lpstr>
      <vt:lpstr>PowerPoint 簡報</vt:lpstr>
      <vt:lpstr>PowerPoint 簡報</vt:lpstr>
      <vt:lpstr>1-2　常見的資料結構-圖</vt:lpstr>
      <vt:lpstr>1-2　常見的資料結構-圖</vt:lpstr>
      <vt:lpstr>無向圖（Undirected Graph）</vt:lpstr>
      <vt:lpstr>有向圖（Directed Graph） </vt:lpstr>
      <vt:lpstr>圖的表示法</vt:lpstr>
      <vt:lpstr>相鄰矩陣</vt:lpstr>
      <vt:lpstr>PowerPoint 簡報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466</cp:revision>
  <cp:lastPrinted>2019-03-05T08:07:49Z</cp:lastPrinted>
  <dcterms:created xsi:type="dcterms:W3CDTF">2012-12-17T09:47:55Z</dcterms:created>
  <dcterms:modified xsi:type="dcterms:W3CDTF">2021-06-23T07:22:03Z</dcterms:modified>
</cp:coreProperties>
</file>